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82" r:id="rId1"/>
  </p:sldMasterIdLst>
  <p:notesMasterIdLst>
    <p:notesMasterId r:id="rId12"/>
  </p:notesMasterIdLst>
  <p:sldIdLst>
    <p:sldId id="375" r:id="rId2"/>
    <p:sldId id="374" r:id="rId3"/>
    <p:sldId id="376" r:id="rId4"/>
    <p:sldId id="377" r:id="rId5"/>
    <p:sldId id="378" r:id="rId6"/>
    <p:sldId id="379" r:id="rId7"/>
    <p:sldId id="380" r:id="rId8"/>
    <p:sldId id="381" r:id="rId9"/>
    <p:sldId id="382" r:id="rId10"/>
    <p:sldId id="38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5006"/>
    <a:srgbClr val="EF9BCD"/>
    <a:srgbClr val="528105"/>
    <a:srgbClr val="C17725"/>
    <a:srgbClr val="B29412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34" autoAdjust="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20AD7-78AD-40E7-8092-D6729B22C5B8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D66E46-E060-407F-AB11-E83DC5FB55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765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28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50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219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1016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166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894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45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4936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873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956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967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1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12"/>
            <a:ext cx="9144000" cy="6858000"/>
          </a:xfrm>
          <a:prstGeom prst="rect">
            <a:avLst/>
          </a:prstGeom>
        </p:spPr>
      </p:pic>
      <p:sp>
        <p:nvSpPr>
          <p:cNvPr id="4" name="Заголовок 2"/>
          <p:cNvSpPr txBox="1">
            <a:spLocks/>
          </p:cNvSpPr>
          <p:nvPr/>
        </p:nvSpPr>
        <p:spPr>
          <a:xfrm>
            <a:off x="1475656" y="726284"/>
            <a:ext cx="7128792" cy="5378208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kern="1200" spc="-12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ru-RU" sz="2400" b="1" spc="0" dirty="0" smtClean="0">
              <a:ln/>
              <a:solidFill>
                <a:schemeClr val="accent3"/>
              </a:solidFill>
              <a:latin typeface="Arial Black" pitchFamily="34" charset="0"/>
            </a:endParaRPr>
          </a:p>
          <a:p>
            <a:pPr algn="ctr">
              <a:lnSpc>
                <a:spcPct val="100000"/>
              </a:lnSpc>
            </a:pPr>
            <a:endParaRPr lang="ru-RU" sz="2400" b="1" spc="0" dirty="0">
              <a:ln/>
              <a:solidFill>
                <a:schemeClr val="accent3"/>
              </a:solidFill>
              <a:latin typeface="Arial Black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2400" spc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Конкурс лучших практик, направленных </a:t>
            </a:r>
            <a:br>
              <a:rPr lang="ru-RU" sz="2400" spc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2400" spc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на повышение качества жизни многодетных семей </a:t>
            </a:r>
            <a:br>
              <a:rPr lang="ru-RU" sz="2400" spc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2400" spc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и укрепление семейных ценностей,  </a:t>
            </a:r>
            <a:br>
              <a:rPr lang="ru-RU" sz="2400" spc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3200" b="1" spc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«Семья и дети в приоритете»</a:t>
            </a:r>
            <a:br>
              <a:rPr lang="ru-RU" sz="3200" b="1" spc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2400" spc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ru-RU" sz="2400" spc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2400" spc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в номинации</a:t>
            </a:r>
            <a:br>
              <a:rPr lang="ru-RU" sz="2400" spc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2400" spc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  <a:t>«Благополучие каждому»</a:t>
            </a:r>
            <a:br>
              <a:rPr lang="ru-RU" sz="2400" spc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  <a:cs typeface="Arial" panose="020B0604020202020204" pitchFamily="34" charset="0"/>
              </a:rPr>
            </a:br>
            <a:r>
              <a:rPr lang="ru-RU" sz="2400" spc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ru-RU" sz="2400" spc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1800" spc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г. Москва, </a:t>
            </a:r>
            <a:br>
              <a:rPr lang="ru-RU" sz="1800" spc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1800" spc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2022 г. </a:t>
            </a:r>
            <a:endParaRPr lang="ru-RU" sz="2400" spc="0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55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1205041" y="298191"/>
            <a:ext cx="7760509" cy="681030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itchFamily="34" charset="0"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2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00" normalizeH="0" baseline="0" noProof="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Times New Roman"/>
                <a:cs typeface="Arial" panose="020B0604020202020204" pitchFamily="34" charset="0"/>
              </a:rPr>
              <a:t>Государственное бюджетное учреждение</a:t>
            </a:r>
            <a:br>
              <a:rPr kumimoji="0" lang="ru-RU" sz="1400" b="1" i="0" u="none" strike="noStrike" kern="100" normalizeH="0" baseline="0" noProof="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Times New Roman"/>
                <a:cs typeface="Arial" panose="020B0604020202020204" pitchFamily="34" charset="0"/>
              </a:rPr>
            </a:br>
            <a:r>
              <a:rPr kumimoji="0" lang="ru-RU" sz="1400" b="1" i="0" u="none" strike="noStrike" kern="100" normalizeH="0" baseline="0" noProof="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Times New Roman"/>
                <a:cs typeface="Arial" panose="020B0604020202020204" pitchFamily="34" charset="0"/>
              </a:rPr>
              <a:t>социального обслуживания Краснодарского </a:t>
            </a:r>
            <a:r>
              <a:rPr kumimoji="0" lang="ru-RU" sz="1400" b="1" i="0" u="none" strike="noStrike" kern="100" normalizeH="0" baseline="0" noProof="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Times New Roman"/>
                <a:cs typeface="Arial" panose="020B0604020202020204" pitchFamily="34" charset="0"/>
              </a:rPr>
              <a:t>края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00" normalizeH="0" baseline="0" noProof="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Times New Roman"/>
                <a:cs typeface="Arial" panose="020B0604020202020204" pitchFamily="34" charset="0"/>
              </a:rPr>
              <a:t>«Анапский </a:t>
            </a:r>
            <a:r>
              <a:rPr kumimoji="0" lang="ru-RU" sz="1400" b="1" i="0" u="none" strike="noStrike" kern="100" normalizeH="0" baseline="0" noProof="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Times New Roman"/>
                <a:cs typeface="Arial" panose="020B0604020202020204" pitchFamily="34" charset="0"/>
              </a:rPr>
              <a:t>комплексный </a:t>
            </a:r>
            <a:r>
              <a:rPr kumimoji="0" lang="ru-RU" sz="1400" b="1" i="0" u="none" strike="noStrike" kern="100" normalizeH="0" baseline="0" noProof="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Times New Roman"/>
                <a:cs typeface="Arial" panose="020B0604020202020204" pitchFamily="34" charset="0"/>
              </a:rPr>
              <a:t>центр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400" b="1" kern="10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/>
                <a:cs typeface="Arial" panose="020B0604020202020204" pitchFamily="34" charset="0"/>
              </a:rPr>
              <a:t>с</a:t>
            </a:r>
            <a:r>
              <a:rPr kumimoji="0" lang="ru-RU" sz="1400" b="1" i="0" u="none" strike="noStrike" kern="100" normalizeH="0" baseline="0" noProof="0" dirty="0" err="1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Times New Roman"/>
                <a:cs typeface="Arial" panose="020B0604020202020204" pitchFamily="34" charset="0"/>
              </a:rPr>
              <a:t>оциального</a:t>
            </a:r>
            <a:r>
              <a:rPr kumimoji="0" lang="ru-RU" sz="1400" b="1" i="0" u="none" strike="noStrike" kern="100" normalizeH="0" baseline="0" noProof="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Times New Roman"/>
                <a:cs typeface="Arial" panose="020B0604020202020204" pitchFamily="34" charset="0"/>
              </a:rPr>
              <a:t> обслуживания </a:t>
            </a:r>
            <a:r>
              <a:rPr kumimoji="0" lang="ru-RU" sz="1400" b="1" i="0" u="none" strike="noStrike" kern="100" normalizeH="0" baseline="0" noProof="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Times New Roman"/>
                <a:cs typeface="Arial" panose="020B0604020202020204" pitchFamily="34" charset="0"/>
              </a:rPr>
              <a:t>населения»</a:t>
            </a:r>
            <a:br>
              <a:rPr kumimoji="0" lang="ru-RU" sz="1400" b="1" i="0" u="none" strike="noStrike" kern="100" normalizeH="0" baseline="0" noProof="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Times New Roman"/>
                <a:cs typeface="Arial" panose="020B0604020202020204" pitchFamily="34" charset="0"/>
              </a:rPr>
            </a:br>
            <a:endParaRPr kumimoji="0" lang="ru-RU" sz="1400" b="1" i="0" u="none" strike="noStrike" kern="1200" normalizeH="0" baseline="0" noProof="0" dirty="0">
              <a:ln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1063652"/>
            <a:ext cx="7784169" cy="163121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ru-RU" sz="1200" b="1" kern="100" dirty="0" smtClean="0">
              <a:ln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Times New Roman"/>
              <a:cs typeface="Arial" panose="020B0604020202020204" pitchFamily="34" charset="0"/>
            </a:endParaRPr>
          </a:p>
          <a:p>
            <a:pPr algn="ctr"/>
            <a:r>
              <a:rPr lang="ru-RU" sz="1400" b="1" kern="10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/>
                <a:cs typeface="Arial" panose="020B0604020202020204" pitchFamily="34" charset="0"/>
              </a:rPr>
              <a:t>Презентация </a:t>
            </a:r>
          </a:p>
          <a:p>
            <a:pPr algn="ctr"/>
            <a:r>
              <a:rPr lang="ru-RU" sz="1400" b="1" kern="10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/>
                <a:cs typeface="Arial" panose="020B0604020202020204" pitchFamily="34" charset="0"/>
              </a:rPr>
              <a:t>программы социального сопровождения малообеспеченных, в том числе многодетных семей, находящихся в социально опасном положении или иной трудной жизненной ситуации, состоящих на ведомственном</a:t>
            </a:r>
          </a:p>
          <a:p>
            <a:pPr algn="ctr"/>
            <a:r>
              <a:rPr lang="ru-RU" sz="1400" b="1" kern="10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/>
                <a:cs typeface="Arial" panose="020B0604020202020204" pitchFamily="34" charset="0"/>
              </a:rPr>
              <a:t>профилактическом учете, </a:t>
            </a:r>
          </a:p>
          <a:p>
            <a:pPr algn="ctr"/>
            <a:r>
              <a:rPr lang="ru-RU" sz="1400" b="1" kern="10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/>
                <a:cs typeface="Arial" panose="020B0604020202020204" pitchFamily="34" charset="0"/>
              </a:rPr>
              <a:t>«</a:t>
            </a:r>
            <a:r>
              <a:rPr lang="ru-RU" sz="1400" b="1" kern="100" dirty="0" smtClean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Times New Roman"/>
                <a:cs typeface="Arial" panose="020B0604020202020204" pitchFamily="34" charset="0"/>
              </a:rPr>
              <a:t>ПОДСОЛНУХ»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155782" y="6176998"/>
            <a:ext cx="5847849" cy="288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CADE4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ru-RU" sz="1400" i="0" u="none" strike="noStrike" kern="100" normalizeH="0" baseline="0" noProof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г-к. Анапа, </a:t>
            </a:r>
            <a:r>
              <a:rPr kumimoji="0" lang="ru-RU" sz="1400" i="0" u="none" strike="noStrike" kern="100" normalizeH="0" baseline="0" noProof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omic Sans MS" panose="030F0702030302020204" pitchFamily="66" charset="0"/>
                <a:ea typeface="Times New Roman"/>
                <a:cs typeface="Arial" panose="020B0604020202020204" pitchFamily="34" charset="0"/>
              </a:rPr>
              <a:t>Анапский</a:t>
            </a:r>
            <a:r>
              <a:rPr kumimoji="0" lang="ru-RU" sz="1400" i="0" u="none" strike="noStrike" kern="100" normalizeH="0" baseline="0" noProof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район, Краснодарский край</a:t>
            </a:r>
            <a:br>
              <a:rPr kumimoji="0" lang="ru-RU" sz="1400" i="0" u="none" strike="noStrike" kern="100" normalizeH="0" baseline="0" noProof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</a:br>
            <a:endParaRPr kumimoji="0" lang="ru-RU" sz="1400" i="0" u="none" strike="noStrike" kern="1200" normalizeH="0" baseline="0" noProof="0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Calibri Light" panose="020F0302020204030204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68" y="2697265"/>
            <a:ext cx="6120679" cy="33747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945" y="2971895"/>
            <a:ext cx="3627522" cy="27505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674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900"/>
            <a:ext cx="9144000" cy="685800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323583" y="251675"/>
            <a:ext cx="7560840" cy="862357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kern="1200" spc="-12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Направленность программы - </a:t>
            </a: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нутый угол 1"/>
          <p:cNvSpPr/>
          <p:nvPr/>
        </p:nvSpPr>
        <p:spPr>
          <a:xfrm>
            <a:off x="5980158" y="1629164"/>
            <a:ext cx="2880320" cy="4392488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улучшение </a:t>
            </a:r>
            <a:r>
              <a:rPr lang="ru-RU" sz="24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качества жизни малообеспеченных, в том числе многодетных семей, состоящих на ведомственном профилактическом учете</a:t>
            </a:r>
            <a:endParaRPr lang="ru-RU" sz="24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030" y="1282697"/>
            <a:ext cx="3941719" cy="28279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861048"/>
            <a:ext cx="3979984" cy="25916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746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12"/>
            <a:ext cx="9144000" cy="685800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331640" y="260648"/>
            <a:ext cx="7560840" cy="1366413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kern="1200" spc="-12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заимодействие с общественными организациями, депутатами, волонтерами, благотворительными фондами по оказанию спонсорской помощи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86" y="1873150"/>
            <a:ext cx="6489148" cy="45119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623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12"/>
            <a:ext cx="9144000" cy="685800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331640" y="260648"/>
            <a:ext cx="7560840" cy="1006373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kern="1200" spc="-12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ln>
                  <a:solidFill>
                    <a:schemeClr val="accent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Оказание </a:t>
            </a:r>
            <a:r>
              <a:rPr lang="ru-RU" sz="2400" b="1" dirty="0">
                <a:ln>
                  <a:solidFill>
                    <a:schemeClr val="accent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содействия в сборе и сдаче документов для назначения социальных выплат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415388"/>
            <a:ext cx="4499992" cy="29953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622" y="1452421"/>
            <a:ext cx="4377019" cy="25377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049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12"/>
            <a:ext cx="9144000" cy="685800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331640" y="260648"/>
            <a:ext cx="7560840" cy="1267021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kern="1200" spc="-12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ln>
                  <a:solidFill>
                    <a:schemeClr val="accent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Проведение профилактической работы, направленной на сохранение жизни и здоровья семей с детьми</a:t>
            </a:r>
            <a:endParaRPr lang="ru-RU" sz="2400" b="1" dirty="0">
              <a:ln>
                <a:solidFill>
                  <a:schemeClr val="accent1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284984"/>
            <a:ext cx="3833423" cy="31708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696642"/>
            <a:ext cx="3972565" cy="27811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245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12"/>
            <a:ext cx="9144000" cy="685800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331640" y="260648"/>
            <a:ext cx="7560840" cy="1050997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kern="1200" spc="-12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ln>
                  <a:solidFill>
                    <a:schemeClr val="accent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Содействие формированию здоровьесберегающего поведения несовершеннолетних и их родителей</a:t>
            </a:r>
            <a:endParaRPr lang="ru-RU" sz="2400" b="1" dirty="0">
              <a:ln>
                <a:solidFill>
                  <a:schemeClr val="accent1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484784"/>
            <a:ext cx="7185860" cy="48689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021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12"/>
            <a:ext cx="9144000" cy="685800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331640" y="260648"/>
            <a:ext cx="7560840" cy="1050997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kern="1200" spc="-12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ln>
                  <a:solidFill>
                    <a:schemeClr val="accent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2400" b="1" dirty="0" smtClean="0">
                <a:ln>
                  <a:solidFill>
                    <a:schemeClr val="accent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ривлечение семей с детьми к участию в социально-значимых мероприятиях отделения</a:t>
            </a:r>
            <a:endParaRPr lang="ru-RU" sz="2400" b="1" dirty="0">
              <a:ln>
                <a:solidFill>
                  <a:schemeClr val="accent1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484784"/>
            <a:ext cx="4355555" cy="29407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645024"/>
            <a:ext cx="4571999" cy="28821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66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12"/>
            <a:ext cx="9144000" cy="685800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331640" y="260648"/>
            <a:ext cx="7560840" cy="1050997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kern="1200" spc="-12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ln>
                  <a:solidFill>
                    <a:schemeClr val="accent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Проведение работы, направленной на духовно-нравственное воспитание семей с детьми</a:t>
            </a:r>
            <a:endParaRPr lang="ru-RU" sz="2400" b="1" dirty="0">
              <a:ln>
                <a:solidFill>
                  <a:schemeClr val="accent1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636912"/>
            <a:ext cx="3995936" cy="24575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699" y="1738636"/>
            <a:ext cx="3284006" cy="43651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521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12"/>
            <a:ext cx="9144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76672"/>
            <a:ext cx="5226056" cy="59229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475656" y="4941168"/>
            <a:ext cx="7257544" cy="1296144"/>
          </a:xfrm>
          <a:prstGeom prst="doubleWav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kern="1200" spc="-12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dirty="0" smtClean="0">
                <a:ln>
                  <a:solidFill>
                    <a:schemeClr val="tx2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МЫ ВСЕГДА РЯДОМ!</a:t>
            </a:r>
            <a:endParaRPr lang="ru-RU" sz="5400" b="1" dirty="0">
              <a:ln>
                <a:solidFill>
                  <a:schemeClr val="tx2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47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етрополия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Метрополи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6305</TotalTime>
  <Words>139</Words>
  <Application>Microsoft Office PowerPoint</Application>
  <PresentationFormat>Экран (4:3)</PresentationFormat>
  <Paragraphs>22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Comic Sans MS</vt:lpstr>
      <vt:lpstr>Times New Roman</vt:lpstr>
      <vt:lpstr>Wingdings 3</vt:lpstr>
      <vt:lpstr>Метрополия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ОПСД029</dc:creator>
  <cp:lastModifiedBy>Зам.Дир</cp:lastModifiedBy>
  <cp:revision>661</cp:revision>
  <dcterms:modified xsi:type="dcterms:W3CDTF">2022-05-13T14:25:01Z</dcterms:modified>
</cp:coreProperties>
</file>